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7" r:id="rId8"/>
    <p:sldId id="271" r:id="rId9"/>
    <p:sldId id="268" r:id="rId10"/>
    <p:sldId id="269" r:id="rId11"/>
    <p:sldId id="262" r:id="rId12"/>
    <p:sldId id="266" r:id="rId13"/>
    <p:sldId id="257" r:id="rId14"/>
    <p:sldId id="260" r:id="rId15"/>
    <p:sldId id="261" r:id="rId16"/>
    <p:sldId id="270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7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94EC-2C9A-4003-AE83-DA62EB94B2B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9595-9AA3-45C5-9B21-3B804353AC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5" y="113210"/>
            <a:ext cx="6778507" cy="6666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0979" y="113210"/>
            <a:ext cx="4900061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Présentation</a:t>
            </a:r>
            <a:r>
              <a:rPr lang="en-US" sz="2800" dirty="0"/>
              <a:t> de St Clair et de </a:t>
            </a:r>
            <a:r>
              <a:rPr lang="en-US" sz="2800" dirty="0" err="1"/>
              <a:t>l’église</a:t>
            </a:r>
            <a:r>
              <a:rPr lang="en-US" sz="2800" dirty="0"/>
              <a:t> Notre Dame de St –Clair- sur </a:t>
            </a:r>
            <a:r>
              <a:rPr lang="en-US" sz="2800" dirty="0" err="1"/>
              <a:t>Epte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31803" y="4941885"/>
            <a:ext cx="3753394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Philippe </a:t>
            </a:r>
            <a:r>
              <a:rPr lang="en-US" dirty="0" err="1"/>
              <a:t>Cavro</a:t>
            </a:r>
            <a:endParaRPr lang="en-US" dirty="0"/>
          </a:p>
          <a:p>
            <a:endParaRPr lang="en-US" dirty="0"/>
          </a:p>
          <a:p>
            <a:r>
              <a:rPr lang="en-US" dirty="0"/>
              <a:t>Bruno </a:t>
            </a:r>
            <a:r>
              <a:rPr lang="en-US" dirty="0" err="1"/>
              <a:t>Ducreau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Maria </a:t>
            </a:r>
            <a:r>
              <a:rPr lang="en-US" dirty="0" err="1"/>
              <a:t>Poumier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6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330640"/>
            <a:ext cx="79185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201" y="1130349"/>
            <a:ext cx="259547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Les </a:t>
            </a:r>
            <a:r>
              <a:rPr lang="en-US" sz="3600" dirty="0" err="1"/>
              <a:t>reliques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43" y="1602558"/>
            <a:ext cx="5736970" cy="4817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511" y="2017336"/>
            <a:ext cx="5316718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Les </a:t>
            </a:r>
            <a:r>
              <a:rPr lang="en-US" dirty="0" err="1" smtClean="0"/>
              <a:t>reliques</a:t>
            </a:r>
            <a:endParaRPr lang="en-US" dirty="0" smtClean="0"/>
          </a:p>
          <a:p>
            <a:r>
              <a:rPr lang="en-US" dirty="0" smtClean="0"/>
              <a:t>1411-1793 : Les </a:t>
            </a:r>
            <a:r>
              <a:rPr lang="en-US" dirty="0" err="1" smtClean="0"/>
              <a:t>os</a:t>
            </a:r>
            <a:r>
              <a:rPr lang="en-US" dirty="0" smtClean="0"/>
              <a:t> et le </a:t>
            </a:r>
            <a:r>
              <a:rPr lang="en-US" dirty="0" err="1" smtClean="0"/>
              <a:t>câane</a:t>
            </a:r>
            <a:r>
              <a:rPr lang="en-US" dirty="0" smtClean="0"/>
              <a:t> de saint Clair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conservés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châssse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or, </a:t>
            </a:r>
            <a:r>
              <a:rPr lang="en-US" dirty="0" err="1" smtClean="0"/>
              <a:t>suspendue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choeur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1883 : </a:t>
            </a:r>
            <a:r>
              <a:rPr lang="en-US" dirty="0" err="1" smtClean="0"/>
              <a:t>retrouvées</a:t>
            </a:r>
            <a:r>
              <a:rPr lang="en-US" dirty="0" smtClean="0"/>
              <a:t>, les </a:t>
            </a:r>
            <a:r>
              <a:rPr lang="en-US" dirty="0" err="1" smtClean="0"/>
              <a:t>reliques</a:t>
            </a:r>
            <a:r>
              <a:rPr lang="en-US" dirty="0" smtClean="0"/>
              <a:t> (</a:t>
            </a:r>
            <a:r>
              <a:rPr lang="en-US" dirty="0" err="1" smtClean="0"/>
              <a:t>authentiques</a:t>
            </a:r>
            <a:r>
              <a:rPr lang="en-US" dirty="0" smtClean="0"/>
              <a:t>) </a:t>
            </a:r>
            <a:r>
              <a:rPr lang="en-US" dirty="0" err="1" smtClean="0"/>
              <a:t>sont</a:t>
            </a:r>
            <a:r>
              <a:rPr lang="en-US" dirty="0" smtClean="0"/>
              <a:t> places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châsses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bois </a:t>
            </a:r>
            <a:r>
              <a:rPr lang="en-US" dirty="0" err="1" smtClean="0"/>
              <a:t>doré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 procession</a:t>
            </a:r>
          </a:p>
          <a:p>
            <a:r>
              <a:rPr lang="en-US" dirty="0" smtClean="0"/>
              <a:t>Le 16 </a:t>
            </a:r>
            <a:r>
              <a:rPr lang="en-US" dirty="0" err="1" smtClean="0"/>
              <a:t>juillet</a:t>
            </a:r>
            <a:r>
              <a:rPr lang="en-US" dirty="0" smtClean="0"/>
              <a:t> au </a:t>
            </a:r>
            <a:r>
              <a:rPr lang="en-US" dirty="0" err="1" smtClean="0"/>
              <a:t>soir</a:t>
            </a:r>
            <a:r>
              <a:rPr lang="en-US" dirty="0" smtClean="0"/>
              <a:t>, les </a:t>
            </a:r>
            <a:r>
              <a:rPr lang="en-US" dirty="0" err="1" smtClean="0"/>
              <a:t>reliques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portées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procession </a:t>
            </a:r>
            <a:r>
              <a:rPr lang="en-US" dirty="0" err="1" smtClean="0"/>
              <a:t>jusqu’à</a:t>
            </a:r>
            <a:r>
              <a:rPr lang="en-US" dirty="0" smtClean="0"/>
              <a:t> </a:t>
            </a:r>
            <a:r>
              <a:rPr lang="en-US" dirty="0" err="1" smtClean="0"/>
              <a:t>l’Ermitage</a:t>
            </a:r>
            <a:r>
              <a:rPr lang="en-US" dirty="0" smtClean="0"/>
              <a:t>, avec des torches. Un immense feu de joie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allumé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pèlerinage</a:t>
            </a:r>
            <a:r>
              <a:rPr lang="en-US" dirty="0" smtClean="0"/>
              <a:t> de St-Clair-sur-</a:t>
            </a:r>
            <a:r>
              <a:rPr lang="en-US" dirty="0" err="1" smtClean="0"/>
              <a:t>Epte</a:t>
            </a:r>
            <a:r>
              <a:rPr lang="en-US" dirty="0" smtClean="0"/>
              <a:t> </a:t>
            </a:r>
            <a:r>
              <a:rPr lang="en-US" dirty="0" err="1" smtClean="0"/>
              <a:t>attirait</a:t>
            </a:r>
            <a:r>
              <a:rPr lang="en-US" dirty="0" smtClean="0"/>
              <a:t> les </a:t>
            </a:r>
            <a:r>
              <a:rPr lang="en-US" dirty="0" err="1" smtClean="0"/>
              <a:t>foules</a:t>
            </a:r>
            <a:r>
              <a:rPr lang="en-US" dirty="0" smtClean="0"/>
              <a:t> de </a:t>
            </a:r>
            <a:r>
              <a:rPr lang="en-US" dirty="0" err="1" smtClean="0"/>
              <a:t>Normandie</a:t>
            </a:r>
            <a:r>
              <a:rPr lang="en-US" dirty="0" smtClean="0"/>
              <a:t> et de Paris. </a:t>
            </a:r>
            <a:r>
              <a:rPr lang="en-US" dirty="0" err="1" smtClean="0"/>
              <a:t>Autre</a:t>
            </a:r>
            <a:r>
              <a:rPr lang="en-US" dirty="0" smtClean="0"/>
              <a:t> lieu de </a:t>
            </a:r>
            <a:r>
              <a:rPr lang="en-US" dirty="0" err="1" smtClean="0"/>
              <a:t>mémoire</a:t>
            </a:r>
            <a:r>
              <a:rPr lang="en-US" dirty="0" smtClean="0"/>
              <a:t> de saint Clair: </a:t>
            </a:r>
            <a:r>
              <a:rPr lang="en-US" dirty="0" err="1" smtClean="0"/>
              <a:t>église</a:t>
            </a:r>
            <a:r>
              <a:rPr lang="en-US" dirty="0" smtClean="0"/>
              <a:t> St-Nicolas du </a:t>
            </a:r>
            <a:r>
              <a:rPr lang="en-US" dirty="0" err="1" smtClean="0"/>
              <a:t>Chardonnet</a:t>
            </a:r>
            <a:r>
              <a:rPr lang="en-US" dirty="0" smtClean="0"/>
              <a:t>, 75005.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3886" y="5769947"/>
            <a:ext cx="27673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Plan de </a:t>
            </a:r>
            <a:r>
              <a:rPr lang="en-US" sz="2800" dirty="0" err="1"/>
              <a:t>l’église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5" y="197963"/>
            <a:ext cx="4801570" cy="6565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947" y="197963"/>
            <a:ext cx="420121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49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330640"/>
            <a:ext cx="79185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068" y="1073788"/>
            <a:ext cx="639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 </a:t>
            </a:r>
            <a:r>
              <a:rPr lang="en-US" sz="2800" dirty="0" smtClean="0"/>
              <a:t>sculptures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801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298" y="160999"/>
            <a:ext cx="7453829" cy="61247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Les </a:t>
            </a:r>
            <a:r>
              <a:rPr lang="en-US" sz="2800" dirty="0" err="1"/>
              <a:t>vitraux</a:t>
            </a:r>
            <a:r>
              <a:rPr lang="en-US" sz="2800" dirty="0"/>
              <a:t> </a:t>
            </a:r>
            <a:r>
              <a:rPr lang="en-US" sz="2800" dirty="0" smtClean="0"/>
              <a:t>I</a:t>
            </a:r>
          </a:p>
          <a:p>
            <a:r>
              <a:rPr lang="en-US" sz="2800" dirty="0" smtClean="0"/>
              <a:t>De gauche à </a:t>
            </a:r>
            <a:r>
              <a:rPr lang="en-US" sz="2800" dirty="0" err="1" smtClean="0"/>
              <a:t>droite</a:t>
            </a:r>
            <a:r>
              <a:rPr lang="en-US" sz="2800" dirty="0" smtClean="0"/>
              <a:t> et de bas </a:t>
            </a:r>
            <a:r>
              <a:rPr lang="en-US" sz="2800" dirty="0" err="1" smtClean="0"/>
              <a:t>en</a:t>
            </a:r>
            <a:r>
              <a:rPr lang="en-US" sz="2800" dirty="0" smtClean="0"/>
              <a:t> haut, par le maître </a:t>
            </a:r>
            <a:r>
              <a:rPr lang="en-US" sz="2800" dirty="0" err="1" smtClean="0"/>
              <a:t>verrier</a:t>
            </a:r>
            <a:r>
              <a:rPr lang="en-US" sz="2800" dirty="0" smtClean="0"/>
              <a:t> </a:t>
            </a:r>
            <a:r>
              <a:rPr lang="en-US" sz="2800" dirty="0" err="1" smtClean="0"/>
              <a:t>Chamusseau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Nativité</a:t>
            </a:r>
            <a:r>
              <a:rPr lang="en-US" sz="2800" dirty="0" smtClean="0"/>
              <a:t>, </a:t>
            </a:r>
            <a:r>
              <a:rPr lang="en-US" sz="2800" dirty="0" err="1" smtClean="0"/>
              <a:t>l’arrivée</a:t>
            </a:r>
            <a:r>
              <a:rPr lang="en-US" sz="2800" dirty="0" smtClean="0"/>
              <a:t> des </a:t>
            </a:r>
            <a:r>
              <a:rPr lang="en-US" sz="2800" dirty="0" err="1" smtClean="0"/>
              <a:t>rois</a:t>
            </a:r>
            <a:r>
              <a:rPr lang="en-US" sz="2800" dirty="0" smtClean="0"/>
              <a:t> mages </a:t>
            </a:r>
          </a:p>
          <a:p>
            <a:endParaRPr lang="en-US" sz="2800" dirty="0" smtClean="0"/>
          </a:p>
          <a:p>
            <a:r>
              <a:rPr lang="fr-FR" sz="2800" dirty="0"/>
              <a:t>La naissance de Marie, la rencontre avec Elisabeth sa </a:t>
            </a:r>
            <a:r>
              <a:rPr lang="fr-FR" sz="2800" dirty="0" smtClean="0"/>
              <a:t>cousine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Jésus</a:t>
            </a:r>
            <a:r>
              <a:rPr lang="en-US" sz="2800" dirty="0" smtClean="0"/>
              <a:t> avec les </a:t>
            </a:r>
            <a:r>
              <a:rPr lang="en-US" sz="2800" dirty="0" err="1" smtClean="0"/>
              <a:t>docteurs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loi</a:t>
            </a:r>
            <a:endParaRPr lang="en-US" sz="2800" dirty="0" smtClean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fuite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Egypte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La mort de la </a:t>
            </a:r>
            <a:r>
              <a:rPr lang="en-US" sz="2800" dirty="0" err="1" smtClean="0"/>
              <a:t>Vierge</a:t>
            </a:r>
            <a:r>
              <a:rPr lang="en-US" sz="2800" dirty="0" smtClean="0"/>
              <a:t>, 1901, par </a:t>
            </a:r>
            <a:r>
              <a:rPr lang="fr-FR" sz="2800" dirty="0" err="1"/>
              <a:t>Latteux</a:t>
            </a:r>
            <a:r>
              <a:rPr lang="fr-FR" sz="2800" dirty="0"/>
              <a:t> Bazin Mesnil Saint Firmin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3" y="861066"/>
            <a:ext cx="2643184" cy="5132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3666746"/>
            <a:ext cx="944858" cy="2326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964" y="5993184"/>
            <a:ext cx="8707742" cy="1479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293" y="5373691"/>
            <a:ext cx="2172082" cy="513211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5813" y="2133600"/>
            <a:ext cx="2002979" cy="39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298" y="160999"/>
            <a:ext cx="2154645" cy="1129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Les </a:t>
            </a:r>
            <a:r>
              <a:rPr lang="en-US" sz="2800" dirty="0" err="1"/>
              <a:t>vitraux</a:t>
            </a:r>
            <a:r>
              <a:rPr lang="en-US" sz="2800" dirty="0"/>
              <a:t> </a:t>
            </a:r>
            <a:r>
              <a:rPr lang="en-US" sz="2800" dirty="0" smtClean="0"/>
              <a:t>II</a:t>
            </a:r>
          </a:p>
          <a:p>
            <a:r>
              <a:rPr lang="en-US" sz="2800" dirty="0" smtClean="0"/>
              <a:t>De gauche à </a:t>
            </a:r>
            <a:r>
              <a:rPr lang="en-US" sz="2800" dirty="0" err="1" smtClean="0"/>
              <a:t>droite</a:t>
            </a:r>
            <a:r>
              <a:rPr lang="en-US" sz="2800" dirty="0" smtClean="0"/>
              <a:t> : </a:t>
            </a:r>
          </a:p>
          <a:p>
            <a:r>
              <a:rPr lang="en-US" sz="2800" dirty="0" err="1" smtClean="0"/>
              <a:t>L’Assomption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Vierge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fêtée</a:t>
            </a:r>
            <a:r>
              <a:rPr lang="en-US" sz="2800" dirty="0" smtClean="0"/>
              <a:t> le 15 </a:t>
            </a:r>
            <a:r>
              <a:rPr lang="en-US" sz="2800" dirty="0" err="1" smtClean="0"/>
              <a:t>août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La signature du </a:t>
            </a:r>
            <a:r>
              <a:rPr lang="en-US" sz="2800" dirty="0" err="1" smtClean="0"/>
              <a:t>Traité</a:t>
            </a:r>
            <a:r>
              <a:rPr lang="en-US" sz="2800" dirty="0" smtClean="0"/>
              <a:t> de St-</a:t>
            </a:r>
            <a:r>
              <a:rPr lang="en-US" sz="2800" dirty="0" err="1" smtClean="0"/>
              <a:t>clair</a:t>
            </a:r>
            <a:r>
              <a:rPr lang="en-US" sz="2800" dirty="0" smtClean="0"/>
              <a:t>-sur-</a:t>
            </a:r>
            <a:r>
              <a:rPr lang="en-US" sz="2800" dirty="0" err="1" smtClean="0"/>
              <a:t>Epte</a:t>
            </a:r>
            <a:r>
              <a:rPr lang="en-US" sz="2800" dirty="0" smtClean="0"/>
              <a:t>, entre Charles le simple et </a:t>
            </a:r>
            <a:r>
              <a:rPr lang="en-US" sz="2800" dirty="0" err="1" smtClean="0"/>
              <a:t>Rollon</a:t>
            </a:r>
            <a:r>
              <a:rPr lang="en-US" sz="2800" dirty="0" smtClean="0"/>
              <a:t>, </a:t>
            </a:r>
            <a:r>
              <a:rPr lang="en-US" sz="2800" dirty="0" err="1" smtClean="0"/>
              <a:t>en</a:t>
            </a:r>
            <a:r>
              <a:rPr lang="en-US" sz="2800" dirty="0" smtClean="0"/>
              <a:t> 911; </a:t>
            </a:r>
            <a:r>
              <a:rPr lang="en-US" sz="2800" dirty="0" err="1" smtClean="0"/>
              <a:t>inauguré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smtClean="0"/>
              <a:t> 1912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Sainte Jeanne </a:t>
            </a:r>
            <a:r>
              <a:rPr lang="en-US" sz="2800" dirty="0" err="1" smtClean="0"/>
              <a:t>d’Arc</a:t>
            </a:r>
            <a:r>
              <a:rPr lang="en-US" sz="2800" dirty="0" smtClean="0"/>
              <a:t>, </a:t>
            </a:r>
            <a:r>
              <a:rPr lang="en-US" sz="2800" dirty="0" err="1" smtClean="0"/>
              <a:t>consacrée</a:t>
            </a:r>
            <a:r>
              <a:rPr lang="en-US" sz="2800" dirty="0" smtClean="0"/>
              <a:t> </a:t>
            </a:r>
            <a:r>
              <a:rPr lang="en-US" sz="2800" dirty="0" err="1" smtClean="0"/>
              <a:t>patronne</a:t>
            </a:r>
            <a:r>
              <a:rPr lang="en-US" sz="2800" dirty="0" smtClean="0"/>
              <a:t> de la France </a:t>
            </a:r>
            <a:r>
              <a:rPr lang="en-US" sz="2800" dirty="0" err="1" smtClean="0"/>
              <a:t>en</a:t>
            </a:r>
            <a:r>
              <a:rPr lang="en-US" sz="2800" dirty="0" smtClean="0"/>
              <a:t> 1922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" y="844475"/>
            <a:ext cx="4194934" cy="5213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40" y="4078224"/>
            <a:ext cx="1298960" cy="2053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40" y="844475"/>
            <a:ext cx="2923488" cy="52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1824" y="198707"/>
            <a:ext cx="2225925" cy="82791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Jésus guérit une possédée ; la parabole du fils </a:t>
            </a:r>
            <a:r>
              <a:rPr lang="fr-FR" sz="2800" dirty="0" smtClean="0"/>
              <a:t>prodigue</a:t>
            </a:r>
          </a:p>
          <a:p>
            <a:endParaRPr lang="fr-FR" sz="2800" dirty="0"/>
          </a:p>
          <a:p>
            <a:r>
              <a:rPr lang="fr-FR" sz="2800" dirty="0" smtClean="0"/>
              <a:t>Jésus priant sur le Mont des Oliviers?</a:t>
            </a:r>
          </a:p>
          <a:p>
            <a:endParaRPr lang="fr-FR" sz="2800" dirty="0"/>
          </a:p>
          <a:p>
            <a:r>
              <a:rPr lang="fr-FR" sz="2800" dirty="0" smtClean="0"/>
              <a:t>Saint Clair aborde les côtes de Neustrie (Normandie)Scènes de la vie de la Vierge?</a:t>
            </a:r>
          </a:p>
          <a:p>
            <a:endParaRPr lang="fr-F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4" y="825623"/>
            <a:ext cx="3117118" cy="5169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74" y="3794723"/>
            <a:ext cx="1662336" cy="2675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44" y="825623"/>
            <a:ext cx="2221877" cy="516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46" y="898774"/>
            <a:ext cx="2631567" cy="51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330640"/>
            <a:ext cx="79185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068" y="1073788"/>
            <a:ext cx="639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 </a:t>
            </a:r>
            <a:r>
              <a:rPr lang="en-US" sz="3600" dirty="0" err="1"/>
              <a:t>mobilier</a:t>
            </a:r>
            <a:endParaRPr lang="en-US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08" y="1396953"/>
            <a:ext cx="7236895" cy="51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5295" y="300790"/>
            <a:ext cx="26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Sommaire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64742" y="1088783"/>
            <a:ext cx="111292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u="sng" dirty="0"/>
              <a:t>Introduction</a:t>
            </a:r>
          </a:p>
          <a:p>
            <a:endParaRPr lang="en-US" sz="2000" u="sng" dirty="0"/>
          </a:p>
          <a:p>
            <a:r>
              <a:rPr lang="en-US" sz="2000" u="sng" dirty="0"/>
              <a:t>2.St Clair</a:t>
            </a:r>
          </a:p>
          <a:p>
            <a:r>
              <a:rPr lang="en-US" sz="2000" dirty="0"/>
              <a:t>	2.1 la </a:t>
            </a:r>
            <a:r>
              <a:rPr lang="en-US" sz="2000" dirty="0" err="1"/>
              <a:t>ville</a:t>
            </a:r>
            <a:r>
              <a:rPr lang="en-US" sz="2000" dirty="0"/>
              <a:t> ,</a:t>
            </a:r>
          </a:p>
          <a:p>
            <a:r>
              <a:rPr lang="en-US" sz="2000" dirty="0"/>
              <a:t>	2.2 le </a:t>
            </a:r>
            <a:r>
              <a:rPr lang="en-US" sz="2000" dirty="0" err="1"/>
              <a:t>Vexin,invasion</a:t>
            </a:r>
            <a:r>
              <a:rPr lang="en-US" sz="2000" dirty="0"/>
              <a:t> des Vikings</a:t>
            </a:r>
          </a:p>
          <a:p>
            <a:r>
              <a:rPr lang="en-US" sz="2000" dirty="0"/>
              <a:t>	2.3 le </a:t>
            </a:r>
            <a:r>
              <a:rPr lang="en-US" sz="2000" dirty="0" err="1"/>
              <a:t>traité</a:t>
            </a:r>
            <a:r>
              <a:rPr lang="en-US" sz="2000" dirty="0"/>
              <a:t> de St Clair</a:t>
            </a:r>
          </a:p>
          <a:p>
            <a:endParaRPr lang="en-US" sz="2000" dirty="0"/>
          </a:p>
          <a:p>
            <a:r>
              <a:rPr lang="en-US" sz="2000" dirty="0"/>
              <a:t>3. </a:t>
            </a:r>
            <a:r>
              <a:rPr lang="en-US" sz="2000" u="sng" dirty="0" err="1"/>
              <a:t>L’église</a:t>
            </a:r>
            <a:r>
              <a:rPr lang="en-US" sz="2000" u="sng" dirty="0"/>
              <a:t> de St Clair</a:t>
            </a:r>
          </a:p>
          <a:p>
            <a:endParaRPr lang="en-US" sz="2000" u="sng" dirty="0"/>
          </a:p>
          <a:p>
            <a:r>
              <a:rPr lang="en-US" sz="2000" dirty="0"/>
              <a:t>	3.1  </a:t>
            </a:r>
            <a:r>
              <a:rPr lang="en-US" sz="2000" dirty="0" err="1"/>
              <a:t>L’historique</a:t>
            </a:r>
            <a:endParaRPr lang="en-US" sz="2000" dirty="0"/>
          </a:p>
          <a:p>
            <a:r>
              <a:rPr lang="en-US" sz="2000" dirty="0"/>
              <a:t>	3.2  St Clair ,St </a:t>
            </a:r>
            <a:r>
              <a:rPr lang="en-US" sz="2000" dirty="0" err="1"/>
              <a:t>Cyrin</a:t>
            </a:r>
            <a:r>
              <a:rPr lang="en-US" sz="2000" dirty="0"/>
              <a:t> (son </a:t>
            </a:r>
            <a:r>
              <a:rPr lang="en-US" sz="2000" dirty="0" err="1"/>
              <a:t>parcours</a:t>
            </a:r>
            <a:r>
              <a:rPr lang="en-US" sz="2000" dirty="0"/>
              <a:t> </a:t>
            </a:r>
            <a:r>
              <a:rPr lang="en-US" sz="2000" dirty="0" err="1"/>
              <a:t>normand</a:t>
            </a:r>
            <a:r>
              <a:rPr lang="en-US" sz="2000" dirty="0"/>
              <a:t> )</a:t>
            </a:r>
          </a:p>
          <a:p>
            <a:r>
              <a:rPr lang="en-US" sz="2000" dirty="0"/>
              <a:t>	3.2  Les </a:t>
            </a:r>
            <a:r>
              <a:rPr lang="en-US" sz="2000" dirty="0" err="1"/>
              <a:t>réliques</a:t>
            </a:r>
            <a:endParaRPr lang="en-US" sz="2000" dirty="0"/>
          </a:p>
          <a:p>
            <a:r>
              <a:rPr lang="en-US" sz="2000" dirty="0"/>
              <a:t>	3.3  Architecture</a:t>
            </a:r>
          </a:p>
          <a:p>
            <a:r>
              <a:rPr lang="en-US" sz="2000" dirty="0"/>
              <a:t>	3.4  </a:t>
            </a:r>
            <a:r>
              <a:rPr lang="en-US" sz="2000" dirty="0" err="1"/>
              <a:t>Scultures</a:t>
            </a:r>
            <a:endParaRPr lang="en-US" sz="2000" dirty="0"/>
          </a:p>
          <a:p>
            <a:r>
              <a:rPr lang="en-US" sz="2000" dirty="0"/>
              <a:t>	3.5  </a:t>
            </a:r>
            <a:r>
              <a:rPr lang="en-US" sz="2000" dirty="0" err="1"/>
              <a:t>Vitraux</a:t>
            </a:r>
            <a:r>
              <a:rPr lang="en-US" sz="2000" dirty="0"/>
              <a:t> </a:t>
            </a:r>
          </a:p>
          <a:p>
            <a:r>
              <a:rPr lang="en-US" sz="2000" dirty="0"/>
              <a:t>	3.6  </a:t>
            </a:r>
            <a:r>
              <a:rPr lang="en-US" sz="2000" dirty="0" err="1"/>
              <a:t>Mobilier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7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336" y="1252897"/>
            <a:ext cx="647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Situation du village et de </a:t>
            </a:r>
            <a:r>
              <a:rPr lang="en-US" sz="2800" dirty="0" err="1"/>
              <a:t>l’église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27031" y="358921"/>
            <a:ext cx="167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 Clair</a:t>
            </a:r>
          </a:p>
        </p:txBody>
      </p:sp>
    </p:spTree>
    <p:extLst>
      <p:ext uri="{BB962C8B-B14F-4D97-AF65-F5344CB8AC3E}">
        <p14:creationId xmlns:p14="http://schemas.microsoft.com/office/powerpoint/2010/main" val="321636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031" y="358921"/>
            <a:ext cx="167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 Clair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336" y="1252897"/>
            <a:ext cx="183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</a:t>
            </a:r>
            <a:r>
              <a:rPr lang="en-US" sz="2800" dirty="0" err="1"/>
              <a:t>Vexin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71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031" y="358921"/>
            <a:ext cx="167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 Clair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068" y="1073788"/>
            <a:ext cx="416974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Le </a:t>
            </a:r>
            <a:r>
              <a:rPr lang="en-US" sz="2400" dirty="0" err="1"/>
              <a:t>traité</a:t>
            </a:r>
            <a:r>
              <a:rPr lang="en-US" sz="2400" dirty="0"/>
              <a:t> de St Clair sur </a:t>
            </a:r>
            <a:r>
              <a:rPr lang="en-US" sz="2400" dirty="0" err="1"/>
              <a:t>Epte</a:t>
            </a:r>
            <a:r>
              <a:rPr lang="en-US" sz="2400" dirty="0"/>
              <a:t> 911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53" y="1104326"/>
            <a:ext cx="3295552" cy="5209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010" y="1894788"/>
            <a:ext cx="6306532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Traité</a:t>
            </a:r>
            <a:r>
              <a:rPr lang="en-US" dirty="0" smtClean="0"/>
              <a:t>  fait entre </a:t>
            </a:r>
            <a:r>
              <a:rPr lang="en-US" dirty="0" err="1" smtClean="0"/>
              <a:t>Rollon</a:t>
            </a:r>
            <a:r>
              <a:rPr lang="en-US" dirty="0" smtClean="0"/>
              <a:t> chef </a:t>
            </a:r>
            <a:r>
              <a:rPr lang="en-US" dirty="0" err="1" smtClean="0"/>
              <a:t>Norvegien</a:t>
            </a:r>
            <a:r>
              <a:rPr lang="en-US" dirty="0" smtClean="0"/>
              <a:t> (Vikings)860 -927 ? Et le </a:t>
            </a:r>
            <a:r>
              <a:rPr lang="en-US" dirty="0" err="1" smtClean="0"/>
              <a:t>Roi</a:t>
            </a:r>
            <a:r>
              <a:rPr lang="en-US" dirty="0" smtClean="0"/>
              <a:t> de France Charles le Simple 863 -929 ,</a:t>
            </a:r>
            <a:r>
              <a:rPr lang="en-US" dirty="0" err="1" smtClean="0"/>
              <a:t>négocié</a:t>
            </a:r>
            <a:r>
              <a:rPr lang="en-US" dirty="0" smtClean="0"/>
              <a:t> par </a:t>
            </a:r>
            <a:r>
              <a:rPr lang="en-US" dirty="0" err="1" smtClean="0"/>
              <a:t>l’évéque</a:t>
            </a:r>
            <a:r>
              <a:rPr lang="en-US" dirty="0" smtClean="0"/>
              <a:t> de Rouen </a:t>
            </a:r>
            <a:r>
              <a:rPr lang="en-US" dirty="0" err="1" smtClean="0"/>
              <a:t>Mgr</a:t>
            </a:r>
            <a:r>
              <a:rPr lang="en-US" dirty="0" smtClean="0"/>
              <a:t> </a:t>
            </a:r>
            <a:r>
              <a:rPr lang="en-US" dirty="0" err="1" smtClean="0"/>
              <a:t>Witton</a:t>
            </a:r>
            <a:r>
              <a:rPr lang="en-US" dirty="0" smtClean="0"/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Traité</a:t>
            </a:r>
            <a:r>
              <a:rPr lang="en-US" dirty="0" smtClean="0"/>
              <a:t> </a:t>
            </a:r>
            <a:r>
              <a:rPr lang="en-US" dirty="0" err="1" smtClean="0"/>
              <a:t>devant</a:t>
            </a:r>
            <a:r>
              <a:rPr lang="en-US" dirty="0" smtClean="0"/>
              <a:t> donner un </a:t>
            </a:r>
            <a:r>
              <a:rPr lang="en-US" dirty="0" err="1" smtClean="0"/>
              <a:t>territoire</a:t>
            </a:r>
            <a:r>
              <a:rPr lang="en-US" dirty="0" smtClean="0"/>
              <a:t> aux Vikings pour limiter les invasions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4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330640"/>
            <a:ext cx="79185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068" y="1073788"/>
            <a:ext cx="639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L’historique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27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330640"/>
            <a:ext cx="79185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958" y="1309458"/>
            <a:ext cx="311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 Clair/St </a:t>
            </a:r>
            <a:r>
              <a:rPr lang="en-US" sz="3600" dirty="0" err="1"/>
              <a:t>Cyrin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86" y="1198088"/>
            <a:ext cx="4679055" cy="5280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53" y="1198089"/>
            <a:ext cx="2803263" cy="5280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287" y="3653852"/>
            <a:ext cx="3797096" cy="64633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Saint Clair: </a:t>
            </a:r>
          </a:p>
          <a:p>
            <a:r>
              <a:rPr lang="en-US" dirty="0" smtClean="0"/>
              <a:t>né </a:t>
            </a:r>
            <a:r>
              <a:rPr lang="en-US" dirty="0" err="1" smtClean="0"/>
              <a:t>vers</a:t>
            </a:r>
            <a:r>
              <a:rPr lang="en-US" dirty="0" smtClean="0"/>
              <a:t> 845 à Rochester, </a:t>
            </a:r>
            <a:r>
              <a:rPr lang="en-US" dirty="0" err="1" smtClean="0"/>
              <a:t>décapité</a:t>
            </a:r>
            <a:r>
              <a:rPr lang="en-US" dirty="0" smtClean="0"/>
              <a:t> à St-Clair </a:t>
            </a:r>
            <a:r>
              <a:rPr lang="en-US" dirty="0" err="1" smtClean="0"/>
              <a:t>en</a:t>
            </a:r>
            <a:r>
              <a:rPr lang="en-US" dirty="0" smtClean="0"/>
              <a:t> 884.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réfugia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Normandie</a:t>
            </a:r>
            <a:r>
              <a:rPr lang="en-US" dirty="0" smtClean="0"/>
              <a:t>, </a:t>
            </a:r>
            <a:r>
              <a:rPr lang="en-US" dirty="0" err="1" smtClean="0"/>
              <a:t>fut</a:t>
            </a:r>
            <a:r>
              <a:rPr lang="en-US" dirty="0" smtClean="0"/>
              <a:t> </a:t>
            </a:r>
            <a:r>
              <a:rPr lang="en-US" dirty="0" err="1" smtClean="0"/>
              <a:t>ordonné</a:t>
            </a:r>
            <a:r>
              <a:rPr lang="en-US" dirty="0" smtClean="0"/>
              <a:t> </a:t>
            </a:r>
            <a:r>
              <a:rPr lang="en-US" dirty="0" err="1" smtClean="0"/>
              <a:t>bénédictin</a:t>
            </a:r>
            <a:endParaRPr lang="en-US" dirty="0" smtClean="0"/>
          </a:p>
          <a:p>
            <a:r>
              <a:rPr lang="en-US" dirty="0" smtClean="0"/>
              <a:t>On attribute son </a:t>
            </a:r>
            <a:r>
              <a:rPr lang="en-US" dirty="0" err="1" smtClean="0"/>
              <a:t>exil</a:t>
            </a:r>
            <a:r>
              <a:rPr lang="en-US" dirty="0" smtClean="0"/>
              <a:t> et </a:t>
            </a:r>
            <a:r>
              <a:rPr lang="en-US" dirty="0" err="1" smtClean="0"/>
              <a:t>sa</a:t>
            </a:r>
            <a:r>
              <a:rPr lang="en-US" dirty="0" smtClean="0"/>
              <a:t> mort à son </a:t>
            </a:r>
            <a:r>
              <a:rPr lang="en-US" dirty="0" err="1" smtClean="0"/>
              <a:t>refus</a:t>
            </a:r>
            <a:r>
              <a:rPr lang="en-US" dirty="0" smtClean="0"/>
              <a:t> de se </a:t>
            </a:r>
            <a:r>
              <a:rPr lang="en-US" dirty="0" err="1" smtClean="0"/>
              <a:t>soumettre</a:t>
            </a:r>
            <a:r>
              <a:rPr lang="en-US" dirty="0" smtClean="0"/>
              <a:t> à </a:t>
            </a:r>
            <a:r>
              <a:rPr lang="en-US" dirty="0" err="1" smtClean="0"/>
              <a:t>certaines</a:t>
            </a:r>
            <a:r>
              <a:rPr lang="en-US" dirty="0" smtClean="0"/>
              <a:t> dames </a:t>
            </a:r>
            <a:r>
              <a:rPr lang="en-US" dirty="0" err="1" smtClean="0"/>
              <a:t>ayant</a:t>
            </a:r>
            <a:r>
              <a:rPr lang="en-US" dirty="0" smtClean="0"/>
              <a:t> du </a:t>
            </a:r>
            <a:r>
              <a:rPr lang="en-US" dirty="0" err="1" smtClean="0"/>
              <a:t>pouvoir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Saint </a:t>
            </a:r>
            <a:r>
              <a:rPr lang="en-US" dirty="0" err="1" smtClean="0"/>
              <a:t>Cyrin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Compagnon</a:t>
            </a:r>
            <a:r>
              <a:rPr lang="en-US" dirty="0" smtClean="0"/>
              <a:t> de route de saint Clair.</a:t>
            </a:r>
          </a:p>
          <a:p>
            <a:endParaRPr lang="en-US" dirty="0" smtClean="0"/>
          </a:p>
          <a:p>
            <a:r>
              <a:rPr lang="en-US" dirty="0" smtClean="0"/>
              <a:t>Des saints </a:t>
            </a:r>
            <a:r>
              <a:rPr lang="en-US" dirty="0" err="1" smtClean="0"/>
              <a:t>céphalophores</a:t>
            </a:r>
            <a:r>
              <a:rPr lang="en-US" dirty="0" smtClean="0"/>
              <a:t>: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portèrent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tête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l’Ermitage</a:t>
            </a:r>
            <a:r>
              <a:rPr lang="en-US" dirty="0" smtClean="0"/>
              <a:t> </a:t>
            </a:r>
            <a:r>
              <a:rPr lang="en-US" dirty="0" err="1" smtClean="0"/>
              <a:t>jusqu’à</a:t>
            </a:r>
            <a:r>
              <a:rPr lang="en-US" dirty="0" smtClean="0"/>
              <a:t> </a:t>
            </a:r>
            <a:r>
              <a:rPr lang="en-US" dirty="0" err="1" smtClean="0"/>
              <a:t>l’emplacement</a:t>
            </a:r>
            <a:r>
              <a:rPr lang="en-US" dirty="0" smtClean="0"/>
              <a:t> de </a:t>
            </a:r>
            <a:r>
              <a:rPr lang="en-US" dirty="0" err="1" smtClean="0"/>
              <a:t>l’église</a:t>
            </a:r>
            <a:r>
              <a:rPr lang="en-US" dirty="0" smtClean="0"/>
              <a:t> après </a:t>
            </a:r>
            <a:r>
              <a:rPr lang="en-US" dirty="0" err="1" smtClean="0"/>
              <a:t>l’avoir</a:t>
            </a:r>
            <a:r>
              <a:rPr lang="en-US" dirty="0" smtClean="0"/>
              <a:t> </a:t>
            </a:r>
            <a:r>
              <a:rPr lang="en-US" dirty="0" err="1" smtClean="0"/>
              <a:t>purifiée</a:t>
            </a:r>
            <a:r>
              <a:rPr lang="en-US" dirty="0" smtClean="0"/>
              <a:t> à la source. </a:t>
            </a:r>
          </a:p>
          <a:p>
            <a:endParaRPr lang="en-US" dirty="0"/>
          </a:p>
          <a:p>
            <a:r>
              <a:rPr lang="en-US" dirty="0" err="1" smtClean="0"/>
              <a:t>Seuls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es saints, </a:t>
            </a:r>
            <a:r>
              <a:rPr lang="en-US" dirty="0" err="1" smtClean="0"/>
              <a:t>pouvaient</a:t>
            </a:r>
            <a:r>
              <a:rPr lang="en-US" dirty="0" smtClean="0"/>
              <a:t> le faire, après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miracles 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particulier</a:t>
            </a:r>
            <a:r>
              <a:rPr lang="en-US" dirty="0" smtClean="0"/>
              <a:t>: </a:t>
            </a:r>
            <a:r>
              <a:rPr lang="en-US" dirty="0" err="1" smtClean="0"/>
              <a:t>guérison</a:t>
            </a:r>
            <a:r>
              <a:rPr lang="en-US" dirty="0" smtClean="0"/>
              <a:t> des </a:t>
            </a:r>
            <a:r>
              <a:rPr lang="en-US" dirty="0" err="1" smtClean="0"/>
              <a:t>aveugles</a:t>
            </a:r>
            <a:r>
              <a:rPr lang="en-US" dirty="0" smtClean="0"/>
              <a:t>)!</a:t>
            </a:r>
          </a:p>
          <a:p>
            <a:endParaRPr lang="en-US" dirty="0"/>
          </a:p>
          <a:p>
            <a:r>
              <a:rPr lang="en-US" dirty="0" smtClean="0"/>
              <a:t>Statues du XVIII° siècle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1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330640"/>
            <a:ext cx="79185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957" y="1309458"/>
            <a:ext cx="448199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St Clair/St </a:t>
            </a:r>
            <a:r>
              <a:rPr lang="en-US" sz="2800" dirty="0" err="1"/>
              <a:t>Cyrin</a:t>
            </a:r>
            <a:r>
              <a:rPr lang="en-US" sz="2800" dirty="0"/>
              <a:t> </a:t>
            </a:r>
            <a:r>
              <a:rPr lang="en-US" sz="2800" dirty="0" err="1"/>
              <a:t>leur</a:t>
            </a:r>
            <a:r>
              <a:rPr lang="en-US" sz="2800" dirty="0"/>
              <a:t> </a:t>
            </a:r>
            <a:r>
              <a:rPr lang="en-US" sz="2800" dirty="0" err="1"/>
              <a:t>parcours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9336" y="1950209"/>
            <a:ext cx="1659775" cy="45780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50209"/>
            <a:ext cx="10058400" cy="45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330640"/>
            <a:ext cx="79185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Eglise</a:t>
            </a:r>
            <a:r>
              <a:rPr lang="en-US" sz="3600" dirty="0"/>
              <a:t> Notre Dame de St- Clair-sur -</a:t>
            </a:r>
            <a:r>
              <a:rPr lang="en-US" sz="3600" dirty="0" err="1"/>
              <a:t>Epte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958" y="1309458"/>
            <a:ext cx="311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 Clair/St </a:t>
            </a:r>
            <a:r>
              <a:rPr lang="en-US" sz="3600" dirty="0" err="1"/>
              <a:t>Cyrin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3" y="1234912"/>
            <a:ext cx="3139027" cy="2969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23" y="1234912"/>
            <a:ext cx="1691407" cy="2969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988" y="442912"/>
            <a:ext cx="1955710" cy="3761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06" y="4279770"/>
            <a:ext cx="3059331" cy="2471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37" y="4401312"/>
            <a:ext cx="2369161" cy="22282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958" y="2130458"/>
            <a:ext cx="339675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Ermitage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06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ᡪᢃᡘᢁᡶᢈᢈ᡾᡻᡾᡺᡹"/>
  <p:tag name="DATETIME" val="ᡆᡅᡄᡈᡄᡇᡅᡆᡋᠵᠵᡆᡊᡏᡈᡅᡥᡢᠵᠽᡜᡢᡩᡀᡇᡏᡅᠾ"/>
  <p:tag name="DONEBY" val="ᡨᡩᡱᢅ᡽᡾ᢁ᡾ᢅᢅ᡺ᠵᡸᡶᢋᢇᢄ"/>
  <p:tag name="IPADDRESS" val="ᡥᡖᡧᡘᡬᡡᡈᡇᡇᡌ"/>
  <p:tag name="APPVER" val="ᡈᡃᡅ"/>
  <p:tag name="RANDOM" val="21"/>
  <p:tag name="CHECKSUM" val="ᡊᡅᡇᡎ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490</Words>
  <Application>Microsoft Office PowerPoint</Application>
  <PresentationFormat>Grand écran</PresentationFormat>
  <Paragraphs>92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STMicroelectronics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CAVRO</dc:creator>
  <cp:lastModifiedBy>MARIA POUMIER</cp:lastModifiedBy>
  <cp:revision>44</cp:revision>
  <dcterms:created xsi:type="dcterms:W3CDTF">2016-10-03T13:17:48Z</dcterms:created>
  <dcterms:modified xsi:type="dcterms:W3CDTF">2016-11-15T13:41:12Z</dcterms:modified>
</cp:coreProperties>
</file>